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0958AD8-4D51-4842-889D-5CEA2060A2B7}">
  <a:tblStyle styleId="{00958AD8-4D51-4842-889D-5CEA2060A2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87d699b1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87d699b1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832f986fd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832f986f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832f986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832f986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832f986f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832f986f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832f986f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832f986f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832f986f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832f986f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832f986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832f986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832f986f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832f986f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87d699b1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87d699b1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832f986f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832f986f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EAmkY3Zeiajzy11QMTyMft3H3rTnvK1Z/view" TargetMode="External"/><Relationship Id="rId4" Type="http://schemas.openxmlformats.org/officeDocument/2006/relationships/image" Target="../media/image1.png"/><Relationship Id="rId11" Type="http://schemas.openxmlformats.org/officeDocument/2006/relationships/hyperlink" Target="http://drive.google.com/file/d/1dJ_OCEwRcxjyvndStr4fL3W7Rs411DT2/view" TargetMode="External"/><Relationship Id="rId10" Type="http://schemas.openxmlformats.org/officeDocument/2006/relationships/image" Target="../media/image4.jpg"/><Relationship Id="rId12" Type="http://schemas.openxmlformats.org/officeDocument/2006/relationships/image" Target="../media/image14.jpg"/><Relationship Id="rId9" Type="http://schemas.openxmlformats.org/officeDocument/2006/relationships/hyperlink" Target="http://drive.google.com/file/d/1f54lrV2bG8lD9WQ7KU7kJI0AVWgSWjOL/view" TargetMode="External"/><Relationship Id="rId5" Type="http://schemas.openxmlformats.org/officeDocument/2006/relationships/hyperlink" Target="http://drive.google.com/file/d/1gAa4SNdM1brFZ7c-JTzYuDuhL4vzQ4wo/view" TargetMode="External"/><Relationship Id="rId6" Type="http://schemas.openxmlformats.org/officeDocument/2006/relationships/image" Target="../media/image2.jpg"/><Relationship Id="rId7" Type="http://schemas.openxmlformats.org/officeDocument/2006/relationships/hyperlink" Target="http://drive.google.com/file/d/1nw-Lmo6x7OutOThv_gnBltzx1p1vEukl/view" TargetMode="External"/><Relationship Id="rId8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 g</a:t>
            </a:r>
            <a:r>
              <a:rPr lang="en"/>
              <a:t>esture recognition using microphone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Spring 2020 EE292D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896850" y="4442125"/>
            <a:ext cx="30393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Abhipray Sahoo (abhipray@stanford.edu)</a:t>
            </a:r>
            <a:endParaRPr sz="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Collect more training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Train with motor noise added into the mix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Thank you Pete, Zain and Keyi.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12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 </a:t>
            </a:r>
            <a:r>
              <a:rPr b="1" lang="en"/>
              <a:t>five</a:t>
            </a:r>
            <a:r>
              <a:rPr lang="en"/>
              <a:t> gestures performed on Neosensory Buzz in real-time with low latency.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gestures will be used for user input. For eg. display battery level on double tap.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double_tap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700" y="2450500"/>
            <a:ext cx="1554480" cy="1042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" name="Google Shape;64;p14" title="finger_snap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9825" y="2455062"/>
            <a:ext cx="1554479" cy="104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slide_minus.mov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9725" y="2450500"/>
            <a:ext cx="1554479" cy="104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slide_plus.mov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39425" y="2450963"/>
            <a:ext cx="1554479" cy="104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drumming.mov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94763" y="2450500"/>
            <a:ext cx="1554479" cy="10424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08838" y="3492475"/>
            <a:ext cx="12642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Double tap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192263" y="3492475"/>
            <a:ext cx="13284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. Finger snap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907800" y="3492475"/>
            <a:ext cx="13284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. Drumming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580138" y="3492475"/>
            <a:ext cx="13284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. Slide minus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7365488" y="3492475"/>
            <a:ext cx="13284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r>
              <a:rPr lang="en">
                <a:solidFill>
                  <a:schemeClr val="dk1"/>
                </a:solidFill>
              </a:rPr>
              <a:t>. Slide plus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collection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Modify Pete Warden’s open speech recording (Demo)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Collected 10 examples per gesture from 4 different people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Collected 360+ examples per gesture myself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Collected 100 one-second clips of negative examples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73" y="3053900"/>
            <a:ext cx="1760901" cy="114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3121" y="3053900"/>
            <a:ext cx="1670105" cy="11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3227" y="3053900"/>
            <a:ext cx="1734583" cy="11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5525" y="3097763"/>
            <a:ext cx="1670101" cy="10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6600" y="3054538"/>
            <a:ext cx="1670099" cy="11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experiments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micro speech tf lite micro example with tiny_conv model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Data prep: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Trim to 1 second by extracting loudest segment for each gesture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Manually inspect every single example and remove bad examples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0" name="Google Shape;90;p16"/>
          <p:cNvGraphicFramePr/>
          <p:nvPr/>
        </p:nvGraphicFramePr>
        <p:xfrm>
          <a:off x="278800" y="32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{00958AD8-4D51-4842-889D-5CEA2060A2B7}</a:tableStyleId>
              </a:tblPr>
              <a:tblGrid>
                <a:gridCol w="2146600"/>
                <a:gridCol w="2146600"/>
                <a:gridCol w="2146600"/>
                <a:gridCol w="2146600"/>
              </a:tblGrid>
              <a:tr h="50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Train set accuracy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Validation set accuracy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Set accuracy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Confusion matrix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76%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92.6% (N=149)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95.4% (N=151)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[[11 0 0 0 4 0 2]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[ 0 17 0 0 0 0 0]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[ 0 0 25 0 0 0 0]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[ 0 0 0 30 0 0 0]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[ 0 0 0 0 18 1 0]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[ 0 0 0 0 0 20 0]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[ 0 0 0 0 0 0 23]]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Tiny conv streaming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Detects drumming constantly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Streaming accuracy test</a:t>
            </a:r>
            <a:br>
              <a:rPr lang="en"/>
            </a:b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71.5% matched, 26.0% correct, 45.5% wrong, 8.0% false positive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Speculations: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Model’s front-end optimized for speech. Maybe not well-suited for this application with impulse-type audio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475" y="70575"/>
            <a:ext cx="1807725" cy="30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 experiment</a:t>
            </a:r>
            <a:r>
              <a:rPr lang="en"/>
              <a:t>s using synthesized data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Dataprep: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14 seconds background track overlaid randomly with gesture clips and negative sample clips (between 1-5 clips)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Extract 40 mel-filterbank energies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 seconds exponential smoothing and drop first 2 seconds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32768 training examples, 4096 validation and test each with different underlying gesture clips and negative clips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88" y="3685375"/>
            <a:ext cx="8945024" cy="11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487325" y="1340550"/>
            <a:ext cx="2695200" cy="1114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RNN experiments using synthesized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145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620900" y="1672150"/>
            <a:ext cx="1298100" cy="49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Input: 40 mel-filterbank</a:t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2057400" y="1672150"/>
            <a:ext cx="1298100" cy="49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Dense(</a:t>
            </a:r>
            <a:r>
              <a:rPr lang="en"/>
              <a:t>10)</a:t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3355500" y="1717900"/>
            <a:ext cx="10005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BatchNorm</a:t>
            </a:r>
            <a:endParaRPr sz="1200"/>
          </a:p>
        </p:txBody>
      </p:sp>
      <p:sp>
        <p:nvSpPr>
          <p:cNvPr id="115" name="Google Shape;115;p19"/>
          <p:cNvSpPr/>
          <p:nvPr/>
        </p:nvSpPr>
        <p:spPr>
          <a:xfrm>
            <a:off x="4615775" y="1626400"/>
            <a:ext cx="1298100" cy="49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GRU</a:t>
            </a:r>
            <a:r>
              <a:rPr lang="en" sz="1300"/>
              <a:t>(16, tanh)</a:t>
            </a:r>
            <a:endParaRPr sz="1300"/>
          </a:p>
        </p:txBody>
      </p:sp>
      <p:sp>
        <p:nvSpPr>
          <p:cNvPr id="116" name="Google Shape;116;p19"/>
          <p:cNvSpPr/>
          <p:nvPr/>
        </p:nvSpPr>
        <p:spPr>
          <a:xfrm>
            <a:off x="5913875" y="1672150"/>
            <a:ext cx="10005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BatchNorm</a:t>
            </a:r>
            <a:endParaRPr sz="1200"/>
          </a:p>
        </p:txBody>
      </p:sp>
      <p:sp>
        <p:nvSpPr>
          <p:cNvPr id="117" name="Google Shape;117;p19"/>
          <p:cNvSpPr txBox="1"/>
          <p:nvPr/>
        </p:nvSpPr>
        <p:spPr>
          <a:xfrm>
            <a:off x="5651500" y="2074450"/>
            <a:ext cx="7338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x3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7620100" y="922425"/>
            <a:ext cx="776100" cy="184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Output Dense</a:t>
            </a:r>
            <a:br>
              <a:rPr lang="en" sz="900"/>
            </a:br>
            <a:r>
              <a:rPr lang="en" sz="900"/>
              <a:t>(softmax)</a:t>
            </a:r>
            <a:endParaRPr sz="900"/>
          </a:p>
        </p:txBody>
      </p:sp>
      <p:cxnSp>
        <p:nvCxnSpPr>
          <p:cNvPr id="119" name="Google Shape;119;p19"/>
          <p:cNvCxnSpPr>
            <a:endCxn id="113" idx="1"/>
          </p:cNvCxnSpPr>
          <p:nvPr/>
        </p:nvCxnSpPr>
        <p:spPr>
          <a:xfrm>
            <a:off x="1919100" y="1919050"/>
            <a:ext cx="13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9"/>
          <p:cNvCxnSpPr>
            <a:stCxn id="114" idx="3"/>
          </p:cNvCxnSpPr>
          <p:nvPr/>
        </p:nvCxnSpPr>
        <p:spPr>
          <a:xfrm>
            <a:off x="4356000" y="1919050"/>
            <a:ext cx="14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9"/>
          <p:cNvCxnSpPr>
            <a:endCxn id="118" idx="1"/>
          </p:cNvCxnSpPr>
          <p:nvPr/>
        </p:nvCxnSpPr>
        <p:spPr>
          <a:xfrm flipH="1" rot="10800000">
            <a:off x="7175500" y="1843125"/>
            <a:ext cx="4446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19"/>
          <p:cNvSpPr txBox="1"/>
          <p:nvPr/>
        </p:nvSpPr>
        <p:spPr>
          <a:xfrm>
            <a:off x="486825" y="2547050"/>
            <a:ext cx="36477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number of params: 5,369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 model: </a:t>
            </a:r>
            <a:r>
              <a:rPr lang="en"/>
              <a:t>33,444</a:t>
            </a:r>
            <a:r>
              <a:rPr lang="en"/>
              <a:t> bytes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25488"/>
            <a:ext cx="3594100" cy="183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875" y="445025"/>
            <a:ext cx="3594101" cy="325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625" y="3696825"/>
            <a:ext cx="8839198" cy="7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650" y="4432072"/>
            <a:ext cx="750609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Streaming performance &amp;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gesture is recognized when: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Softmax output probability for gesture exceeds a threshold</a:t>
            </a:r>
            <a:br>
              <a:rPr lang="en"/>
            </a:br>
            <a:r>
              <a:rPr lang="en"/>
              <a:t>- Model predicts same gesture for 10 consecutive frames (160ms)</a:t>
            </a:r>
            <a:br>
              <a:rPr lang="en"/>
            </a:br>
            <a:r>
              <a:rPr lang="en"/>
              <a:t>- After a gesture is recognized, output is suppressed for 20 frames of 300ms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